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B3D78B-E707-4452-B9DE-3930B7EBF361}">
  <a:tblStyle styleId="{3FB3D78B-E707-4452-B9DE-3930B7EBF36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8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eb40c818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eb40c81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</a:rPr>
              <a:t>[0:30;0-1]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Hello guys and welcome.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Today, we focus on commands that allow us control the flow of our program.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eb40c818e_0_2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eb40c818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15-16]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hit wall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leave empty corner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need to ask, condition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eb40c818e_0_2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eb40c818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16-17]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we can ask these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simple questions with YES/NO answer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eb40c818e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eb40c818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[1:45; 17-19]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Meet the while loop.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evaluate a condition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YES/NO answer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is front clear?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YES: execute body and evaluate again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NO: skip body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indentation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it reads...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eb40c818e_0_2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eb40c818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[0:45 19-20]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trace the program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it is not correct, wait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eb40c818e_0_2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eb40c818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eb40c818e_0_2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eb40c818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eb40c818e_0_2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eb40c818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eb40c818e_0_3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eb40c818e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eb40c818e_0_3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eb40c818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eb40c818e_0_3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eb40c818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</a:rPr>
              <a:t>[0:45; 20-21]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The program ended like this.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not correct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NEXT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eb40c818e_0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eb40c818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[1:0; 2-3]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Did you know that Karel is named by Czech writer Karel Čapek, who first used the word ROBOT?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eb40c818e_0_3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eb40c818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[0:30 21-22]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bug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missing beeper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eb40c818e_0_3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eb40c818e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 22-23]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do: N beepers, N moves, N=1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need: N beepers, N-1 moves, N=2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eb40c818e_0_3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eb40c818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 23-24]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general programming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 posts, N-1 segments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 beepers, N-1 moves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eb40c818e_0_3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eb40c818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</a:rPr>
              <a:t>[1:30 24-26]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2 beepers vs. 1 move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Any questions about this?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eb40c818e_0_4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eb40c818e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[1:30; 26-28]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sum 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fixed number of repeats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vs.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depend on a condition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eb40c818e_0_3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eb40c818e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[3:0; 3-6]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interactions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do interact, ask questions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chat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our assistant, say hello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speak: raise hand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other icons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stay muted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eb40c818e_0_1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eb40c818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6-7]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Karel’s world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simple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corners, walls, beepers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navigation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eb40c818e_0_2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eb40c818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[1:; 7-8]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only 4 instructions.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still complex things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eb40c818e_0_2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eb40c818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[2:0; 8-10]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call Karel’s commands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define our own commands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indentation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calling our command means…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readable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eb40c818e_0_2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eb40c818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 10-11]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repeating commands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indentation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readability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eb40c818e_0_2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eb40c818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[2:30 11-14]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main function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other functions own commands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comments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first and few last lines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eb40c818e_0_2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eb40c818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 14-15]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unknown dimensions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beeper line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226620" y="4223937"/>
            <a:ext cx="6476700" cy="1993200"/>
          </a:xfrm>
          <a:prstGeom prst="rect">
            <a:avLst/>
          </a:prstGeom>
          <a:solidFill>
            <a:srgbClr val="F0F8F9">
              <a:alpha val="60000"/>
            </a:srgbClr>
          </a:solidFill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entury Gothic"/>
              <a:buNone/>
            </a:pPr>
            <a:r>
              <a:rPr b="1" i="0" lang="cs" sz="4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 Flow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6-20 at 10.52.43 AM.png" id="171" name="Google Shape;171;p22"/>
          <p:cNvPicPr preferRelativeResize="0"/>
          <p:nvPr/>
        </p:nvPicPr>
        <p:blipFill rotWithShape="1">
          <a:blip r:embed="rId3">
            <a:alphaModFix/>
          </a:blip>
          <a:srcRect b="0" l="0" r="61846" t="12549"/>
          <a:stretch/>
        </p:blipFill>
        <p:spPr>
          <a:xfrm>
            <a:off x="852559" y="616237"/>
            <a:ext cx="3033339" cy="3898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6-20 at 10.52.43 AM.png" id="172" name="Google Shape;172;p22"/>
          <p:cNvPicPr preferRelativeResize="0"/>
          <p:nvPr/>
        </p:nvPicPr>
        <p:blipFill rotWithShape="1">
          <a:blip r:embed="rId3">
            <a:alphaModFix/>
          </a:blip>
          <a:srcRect b="0" l="38052" r="49524" t="12549"/>
          <a:stretch/>
        </p:blipFill>
        <p:spPr>
          <a:xfrm>
            <a:off x="6434666" y="616237"/>
            <a:ext cx="987778" cy="389818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/>
          <p:nvPr/>
        </p:nvSpPr>
        <p:spPr>
          <a:xfrm>
            <a:off x="4233333" y="707244"/>
            <a:ext cx="1778000" cy="85800"/>
          </a:xfrm>
          <a:custGeom>
            <a:rect b="b" l="l" r="r" t="t"/>
            <a:pathLst>
              <a:path extrusionOk="0" h="85800" w="17780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4233333" y="4410553"/>
            <a:ext cx="1778000" cy="85800"/>
          </a:xfrm>
          <a:custGeom>
            <a:rect b="b" l="l" r="r" t="t"/>
            <a:pathLst>
              <a:path extrusionOk="0" h="85800" w="17780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868333" y="104043"/>
            <a:ext cx="32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600" y="4937920"/>
            <a:ext cx="33528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Google Shape;181;p23"/>
          <p:cNvGraphicFramePr/>
          <p:nvPr/>
        </p:nvGraphicFramePr>
        <p:xfrm>
          <a:off x="217714" y="110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{3FB3D78B-E707-4452-B9DE-3930B7EBF361}</a:tableStyleId>
              </a:tblPr>
              <a:tblGrid>
                <a:gridCol w="2373900"/>
                <a:gridCol w="2799175"/>
                <a:gridCol w="3535475"/>
              </a:tblGrid>
              <a:tr h="3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Test</a:t>
                      </a:r>
                      <a:endParaRPr/>
                    </a:p>
                  </a:txBody>
                  <a:tcPr marT="45725" marB="45725" marR="45725" marL="45725" anchor="b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Opposite</a:t>
                      </a:r>
                      <a:endParaRPr/>
                    </a:p>
                  </a:txBody>
                  <a:tcPr marT="45725" marB="45725" marR="45725" marL="45725" anchor="b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What it checks</a:t>
                      </a:r>
                      <a:endParaRPr/>
                    </a:p>
                  </a:txBody>
                  <a:tcPr marT="45725" marB="45725" marR="45725" marL="45725" anchor="b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front_is_clear()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front_is_blocked()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in front of Karel?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left_is_clear()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left_is_blocked()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to Karel’s left?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right_is_clear()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right_is_blocked()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to Karel’s right?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beepers_present()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no_beepers_present()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Are there beepers on this corner?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beepers_in_bag()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no_beepers_in_bag()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Any there beepers in Karel’s bag?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facing_north()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not_facing_north()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north?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facing_east()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not_facing_east()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east?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facing_south()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not_facing_south()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south?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0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facing_west()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cs" sz="1700" u="none" cap="none" strike="noStrik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not_facing_west()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8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west?</a:t>
                      </a:r>
                      <a:endParaRPr/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3366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63" y="2457450"/>
            <a:ext cx="41338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>
            <a:off x="3675000" y="3169375"/>
            <a:ext cx="1927800" cy="80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5602875" y="1566400"/>
            <a:ext cx="11145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condition</a:t>
            </a:r>
            <a:endParaRPr/>
          </a:p>
        </p:txBody>
      </p:sp>
      <p:cxnSp>
        <p:nvCxnSpPr>
          <p:cNvPr id="189" name="Google Shape;189;p24"/>
          <p:cNvCxnSpPr>
            <a:stCxn id="188" idx="2"/>
          </p:cNvCxnSpPr>
          <p:nvPr/>
        </p:nvCxnSpPr>
        <p:spPr>
          <a:xfrm flipH="1">
            <a:off x="5412225" y="1927900"/>
            <a:ext cx="747900" cy="8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4"/>
          <p:cNvSpPr txBox="1"/>
          <p:nvPr/>
        </p:nvSpPr>
        <p:spPr>
          <a:xfrm>
            <a:off x="5863950" y="4126850"/>
            <a:ext cx="21489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body</a:t>
            </a:r>
            <a:endParaRPr/>
          </a:p>
        </p:txBody>
      </p:sp>
      <p:cxnSp>
        <p:nvCxnSpPr>
          <p:cNvPr id="191" name="Google Shape;191;p24"/>
          <p:cNvCxnSpPr>
            <a:stCxn id="190" idx="1"/>
            <a:endCxn id="187" idx="3"/>
          </p:cNvCxnSpPr>
          <p:nvPr/>
        </p:nvCxnSpPr>
        <p:spPr>
          <a:xfrm rot="10800000">
            <a:off x="5602950" y="3571100"/>
            <a:ext cx="261000" cy="8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4"/>
          <p:cNvSpPr/>
          <p:nvPr/>
        </p:nvSpPr>
        <p:spPr>
          <a:xfrm>
            <a:off x="3142800" y="3169375"/>
            <a:ext cx="532200" cy="80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281125" y="4598800"/>
            <a:ext cx="1174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indentation</a:t>
            </a:r>
            <a:endParaRPr/>
          </a:p>
        </p:txBody>
      </p:sp>
      <p:cxnSp>
        <p:nvCxnSpPr>
          <p:cNvPr id="194" name="Google Shape;194;p24"/>
          <p:cNvCxnSpPr>
            <a:stCxn id="193" idx="0"/>
            <a:endCxn id="192" idx="1"/>
          </p:cNvCxnSpPr>
          <p:nvPr/>
        </p:nvCxnSpPr>
        <p:spPr>
          <a:xfrm flipH="1" rot="10800000">
            <a:off x="868525" y="3571000"/>
            <a:ext cx="2274300" cy="10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4"/>
          <p:cNvSpPr txBox="1"/>
          <p:nvPr/>
        </p:nvSpPr>
        <p:spPr>
          <a:xfrm>
            <a:off x="2881775" y="5261475"/>
            <a:ext cx="21489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command outside body</a:t>
            </a:r>
            <a:endParaRPr/>
          </a:p>
        </p:txBody>
      </p:sp>
      <p:cxnSp>
        <p:nvCxnSpPr>
          <p:cNvPr id="196" name="Google Shape;196;p24"/>
          <p:cNvCxnSpPr>
            <a:stCxn id="195" idx="0"/>
          </p:cNvCxnSpPr>
          <p:nvPr/>
        </p:nvCxnSpPr>
        <p:spPr>
          <a:xfrm flipH="1" rot="10800000">
            <a:off x="3956225" y="4387875"/>
            <a:ext cx="100200" cy="8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263" y="1849925"/>
            <a:ext cx="6133485" cy="4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650" y="0"/>
            <a:ext cx="40767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38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263" y="1849925"/>
            <a:ext cx="6133485" cy="48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/>
          <p:nvPr/>
        </p:nvSpPr>
        <p:spPr>
          <a:xfrm>
            <a:off x="3012300" y="379775"/>
            <a:ext cx="3626700" cy="41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50" y="-45150"/>
            <a:ext cx="4076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263" y="1849925"/>
            <a:ext cx="6133485" cy="48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/>
          <p:nvPr/>
        </p:nvSpPr>
        <p:spPr>
          <a:xfrm>
            <a:off x="3976225" y="303575"/>
            <a:ext cx="2500200" cy="41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 txBox="1"/>
          <p:nvPr/>
        </p:nvSpPr>
        <p:spPr>
          <a:xfrm>
            <a:off x="7038750" y="492000"/>
            <a:ext cx="600000" cy="411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YES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525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/>
          <p:nvPr/>
        </p:nvSpPr>
        <p:spPr>
          <a:xfrm>
            <a:off x="3700975" y="725275"/>
            <a:ext cx="1978200" cy="41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138" y="1849925"/>
            <a:ext cx="6133485" cy="48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563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/>
        </p:nvSpPr>
        <p:spPr>
          <a:xfrm>
            <a:off x="3700975" y="1106275"/>
            <a:ext cx="1978200" cy="41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263" y="2075425"/>
            <a:ext cx="5823283" cy="46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525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/>
          <p:nvPr/>
        </p:nvSpPr>
        <p:spPr>
          <a:xfrm>
            <a:off x="4006350" y="353200"/>
            <a:ext cx="2543700" cy="41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263" y="2075425"/>
            <a:ext cx="5823283" cy="46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7038750" y="492000"/>
            <a:ext cx="600000" cy="411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63" y="2075425"/>
            <a:ext cx="5823283" cy="46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550" y="0"/>
            <a:ext cx="40767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1914" l="45686" r="9618" t="27954"/>
          <a:stretch/>
        </p:blipFill>
        <p:spPr>
          <a:xfrm>
            <a:off x="1649588" y="1045902"/>
            <a:ext cx="5910575" cy="44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63" y="2075425"/>
            <a:ext cx="5823283" cy="46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550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9775" y="0"/>
            <a:ext cx="2234228" cy="177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/>
          <p:nvPr/>
        </p:nvSpPr>
        <p:spPr>
          <a:xfrm>
            <a:off x="5944275" y="4608825"/>
            <a:ext cx="1345500" cy="1425900"/>
          </a:xfrm>
          <a:prstGeom prst="diamond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63" y="2075425"/>
            <a:ext cx="5823283" cy="46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550" y="0"/>
            <a:ext cx="40767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431775" y="301225"/>
            <a:ext cx="10443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s"/>
              <a:t>N</a:t>
            </a:r>
            <a:r>
              <a:rPr lang="cs"/>
              <a:t> beepers</a:t>
            </a:r>
            <a:endParaRPr/>
          </a:p>
        </p:txBody>
      </p:sp>
      <p:cxnSp>
        <p:nvCxnSpPr>
          <p:cNvPr id="261" name="Google Shape;261;p33"/>
          <p:cNvCxnSpPr>
            <a:stCxn id="260" idx="3"/>
          </p:cNvCxnSpPr>
          <p:nvPr/>
        </p:nvCxnSpPr>
        <p:spPr>
          <a:xfrm>
            <a:off x="1476075" y="537175"/>
            <a:ext cx="2048400" cy="4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3"/>
          <p:cNvSpPr txBox="1"/>
          <p:nvPr/>
        </p:nvSpPr>
        <p:spPr>
          <a:xfrm>
            <a:off x="532175" y="1034225"/>
            <a:ext cx="943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s"/>
              <a:t>N</a:t>
            </a:r>
            <a:r>
              <a:rPr lang="cs"/>
              <a:t> moves</a:t>
            </a:r>
            <a:endParaRPr/>
          </a:p>
        </p:txBody>
      </p:sp>
      <p:cxnSp>
        <p:nvCxnSpPr>
          <p:cNvPr id="263" name="Google Shape;263;p33"/>
          <p:cNvCxnSpPr>
            <a:stCxn id="262" idx="3"/>
          </p:cNvCxnSpPr>
          <p:nvPr/>
        </p:nvCxnSpPr>
        <p:spPr>
          <a:xfrm>
            <a:off x="1475975" y="1219925"/>
            <a:ext cx="2078400" cy="1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33"/>
          <p:cNvSpPr txBox="1"/>
          <p:nvPr/>
        </p:nvSpPr>
        <p:spPr>
          <a:xfrm>
            <a:off x="7631150" y="4508400"/>
            <a:ext cx="1204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s"/>
              <a:t>N</a:t>
            </a:r>
            <a:r>
              <a:rPr lang="cs"/>
              <a:t> beepers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7621125" y="5472350"/>
            <a:ext cx="109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s"/>
              <a:t>N</a:t>
            </a:r>
            <a:r>
              <a:rPr lang="cs"/>
              <a:t>−1 moves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/>
        </p:nvSpPr>
        <p:spPr>
          <a:xfrm>
            <a:off x="1077390" y="5218279"/>
            <a:ext cx="662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Also sometimes called an “Off By One Error”</a:t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3033145" y="631325"/>
            <a:ext cx="307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800">
                <a:latin typeface="Calibri"/>
                <a:ea typeface="Calibri"/>
                <a:cs typeface="Calibri"/>
                <a:sym typeface="Calibri"/>
              </a:rPr>
              <a:t>Fence Post Problem</a:t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25" y="1800013"/>
            <a:ext cx="7663125" cy="32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63" y="1466850"/>
            <a:ext cx="413385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/>
        </p:nvSpPr>
        <p:spPr>
          <a:xfrm>
            <a:off x="281150" y="3778875"/>
            <a:ext cx="25302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Happens </a:t>
            </a:r>
            <a:r>
              <a:rPr i="1" lang="cs"/>
              <a:t>N</a:t>
            </a:r>
            <a:r>
              <a:rPr lang="cs"/>
              <a:t>-times (together)</a:t>
            </a:r>
            <a:endParaRPr/>
          </a:p>
        </p:txBody>
      </p:sp>
      <p:cxnSp>
        <p:nvCxnSpPr>
          <p:cNvPr id="279" name="Google Shape;279;p35"/>
          <p:cNvCxnSpPr/>
          <p:nvPr/>
        </p:nvCxnSpPr>
        <p:spPr>
          <a:xfrm flipH="1" rot="10800000">
            <a:off x="2329500" y="3457700"/>
            <a:ext cx="1285200" cy="3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5"/>
          <p:cNvCxnSpPr>
            <a:stCxn id="278" idx="0"/>
          </p:cNvCxnSpPr>
          <p:nvPr/>
        </p:nvCxnSpPr>
        <p:spPr>
          <a:xfrm flipH="1" rot="10800000">
            <a:off x="1546250" y="2473575"/>
            <a:ext cx="2028300" cy="13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5"/>
          <p:cNvSpPr txBox="1"/>
          <p:nvPr/>
        </p:nvSpPr>
        <p:spPr>
          <a:xfrm>
            <a:off x="6215375" y="2634200"/>
            <a:ext cx="1857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Happens </a:t>
            </a:r>
            <a:r>
              <a:rPr i="1" lang="cs"/>
              <a:t>N</a:t>
            </a:r>
            <a:r>
              <a:rPr lang="cs"/>
              <a:t>−1-times</a:t>
            </a:r>
            <a:endParaRPr/>
          </a:p>
        </p:txBody>
      </p:sp>
      <p:cxnSp>
        <p:nvCxnSpPr>
          <p:cNvPr id="282" name="Google Shape;282;p35"/>
          <p:cNvCxnSpPr>
            <a:stCxn id="281" idx="1"/>
          </p:cNvCxnSpPr>
          <p:nvPr/>
        </p:nvCxnSpPr>
        <p:spPr>
          <a:xfrm rot="10800000">
            <a:off x="4859975" y="2824850"/>
            <a:ext cx="13554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288" y="4439900"/>
            <a:ext cx="3465414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475" y="3941975"/>
            <a:ext cx="36861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125" y="443600"/>
            <a:ext cx="31337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625" y="3566325"/>
            <a:ext cx="36290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50" y="102200"/>
            <a:ext cx="486727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3725200" y="2560450"/>
            <a:ext cx="532200" cy="69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15"/>
          <p:cNvCxnSpPr>
            <a:stCxn id="66" idx="2"/>
          </p:cNvCxnSpPr>
          <p:nvPr/>
        </p:nvCxnSpPr>
        <p:spPr>
          <a:xfrm>
            <a:off x="2581988" y="3188300"/>
            <a:ext cx="2368200" cy="998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675" y="4900000"/>
            <a:ext cx="1516175" cy="15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655827" y="1416223"/>
            <a:ext cx="4897500" cy="292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960627" y="36847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cxnSp>
        <p:nvCxnSpPr>
          <p:cNvPr id="76" name="Google Shape;76;p16"/>
          <p:cNvCxnSpPr/>
          <p:nvPr/>
        </p:nvCxnSpPr>
        <p:spPr>
          <a:xfrm>
            <a:off x="643127" y="33736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6"/>
          <p:cNvCxnSpPr/>
          <p:nvPr/>
        </p:nvCxnSpPr>
        <p:spPr>
          <a:xfrm rot="-5400000">
            <a:off x="1138427" y="38562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6"/>
          <p:cNvCxnSpPr/>
          <p:nvPr/>
        </p:nvCxnSpPr>
        <p:spPr>
          <a:xfrm>
            <a:off x="1622614" y="33736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6"/>
          <p:cNvCxnSpPr/>
          <p:nvPr/>
        </p:nvCxnSpPr>
        <p:spPr>
          <a:xfrm rot="-5400000">
            <a:off x="2117914" y="38562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6"/>
          <p:cNvCxnSpPr/>
          <p:nvPr/>
        </p:nvCxnSpPr>
        <p:spPr>
          <a:xfrm>
            <a:off x="2602102" y="33736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/>
          <p:cNvCxnSpPr/>
          <p:nvPr/>
        </p:nvCxnSpPr>
        <p:spPr>
          <a:xfrm rot="-5400000">
            <a:off x="3097402" y="38562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>
            <a:off x="3581589" y="33736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/>
          <p:nvPr/>
        </p:nvCxnSpPr>
        <p:spPr>
          <a:xfrm rot="-5400000">
            <a:off x="4076889" y="38562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4561077" y="33736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6"/>
          <p:cNvSpPr txBox="1"/>
          <p:nvPr/>
        </p:nvSpPr>
        <p:spPr>
          <a:xfrm>
            <a:off x="1938527" y="36847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2916427" y="36847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894327" y="36847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4872227" y="36847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960627" y="27068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cxnSp>
        <p:nvCxnSpPr>
          <p:cNvPr id="90" name="Google Shape;90;p16"/>
          <p:cNvCxnSpPr/>
          <p:nvPr/>
        </p:nvCxnSpPr>
        <p:spPr>
          <a:xfrm>
            <a:off x="643127" y="23957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/>
          <p:cNvCxnSpPr/>
          <p:nvPr/>
        </p:nvCxnSpPr>
        <p:spPr>
          <a:xfrm rot="-5400000">
            <a:off x="1138427" y="28783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/>
          <p:nvPr/>
        </p:nvCxnSpPr>
        <p:spPr>
          <a:xfrm>
            <a:off x="1622614" y="23957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6"/>
          <p:cNvCxnSpPr/>
          <p:nvPr/>
        </p:nvCxnSpPr>
        <p:spPr>
          <a:xfrm rot="-5400000">
            <a:off x="2117914" y="28783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6"/>
          <p:cNvCxnSpPr/>
          <p:nvPr/>
        </p:nvCxnSpPr>
        <p:spPr>
          <a:xfrm>
            <a:off x="2602102" y="23957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 rot="-5400000">
            <a:off x="3097402" y="28783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/>
          <p:nvPr/>
        </p:nvCxnSpPr>
        <p:spPr>
          <a:xfrm>
            <a:off x="3581589" y="23957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/>
          <p:nvPr/>
        </p:nvCxnSpPr>
        <p:spPr>
          <a:xfrm rot="-5400000">
            <a:off x="4076889" y="28783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/>
          <p:nvPr/>
        </p:nvCxnSpPr>
        <p:spPr>
          <a:xfrm>
            <a:off x="4561077" y="2395710"/>
            <a:ext cx="1001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6"/>
          <p:cNvSpPr txBox="1"/>
          <p:nvPr/>
        </p:nvSpPr>
        <p:spPr>
          <a:xfrm>
            <a:off x="1938527" y="27068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2916427" y="27068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3894327" y="27068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4872227" y="27068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960627" y="17289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cxnSp>
        <p:nvCxnSpPr>
          <p:cNvPr id="104" name="Google Shape;104;p16"/>
          <p:cNvCxnSpPr/>
          <p:nvPr/>
        </p:nvCxnSpPr>
        <p:spPr>
          <a:xfrm rot="-5400000">
            <a:off x="1138427" y="19004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6"/>
          <p:cNvCxnSpPr/>
          <p:nvPr/>
        </p:nvCxnSpPr>
        <p:spPr>
          <a:xfrm rot="-5400000">
            <a:off x="2117914" y="19004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6"/>
          <p:cNvCxnSpPr/>
          <p:nvPr/>
        </p:nvCxnSpPr>
        <p:spPr>
          <a:xfrm rot="-5400000">
            <a:off x="3097402" y="19004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6"/>
          <p:cNvCxnSpPr/>
          <p:nvPr/>
        </p:nvCxnSpPr>
        <p:spPr>
          <a:xfrm rot="-5400000">
            <a:off x="4076889" y="1900410"/>
            <a:ext cx="990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6"/>
          <p:cNvSpPr txBox="1"/>
          <p:nvPr/>
        </p:nvSpPr>
        <p:spPr>
          <a:xfrm>
            <a:off x="1938527" y="17289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2916427" y="17289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3894327" y="17289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4872227" y="1728960"/>
            <a:ext cx="38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343089" y="3691110"/>
            <a:ext cx="304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343089" y="2713210"/>
            <a:ext cx="304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43089" y="1722610"/>
            <a:ext cx="304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04" y="3457681"/>
            <a:ext cx="837100" cy="84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6376" y="2018692"/>
            <a:ext cx="1709215" cy="177241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7036514" y="1533288"/>
            <a:ext cx="9177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North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7036514" y="3791111"/>
            <a:ext cx="9150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South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5953627" y="2636687"/>
            <a:ext cx="8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West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8266253" y="2653229"/>
            <a:ext cx="7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East</a:t>
            </a:r>
            <a:endParaRPr/>
          </a:p>
        </p:txBody>
      </p:sp>
      <p:grpSp>
        <p:nvGrpSpPr>
          <p:cNvPr id="121" name="Google Shape;121;p16"/>
          <p:cNvGrpSpPr/>
          <p:nvPr/>
        </p:nvGrpSpPr>
        <p:grpSpPr>
          <a:xfrm>
            <a:off x="1132463" y="1404142"/>
            <a:ext cx="3954900" cy="464840"/>
            <a:chOff x="1132463" y="1713095"/>
            <a:chExt cx="3954900" cy="464840"/>
          </a:xfrm>
        </p:grpSpPr>
        <p:cxnSp>
          <p:nvCxnSpPr>
            <p:cNvPr id="122" name="Google Shape;122;p16"/>
            <p:cNvCxnSpPr/>
            <p:nvPr/>
          </p:nvCxnSpPr>
          <p:spPr>
            <a:xfrm>
              <a:off x="1132463" y="2177935"/>
              <a:ext cx="3954900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123" name="Google Shape;123;p16"/>
            <p:cNvSpPr txBox="1"/>
            <p:nvPr/>
          </p:nvSpPr>
          <p:spPr>
            <a:xfrm>
              <a:off x="1546685" y="1713095"/>
              <a:ext cx="322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s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“Streets” run East/West</a:t>
              </a:r>
              <a:endParaRPr/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5087394" y="1796266"/>
            <a:ext cx="928090" cy="2231400"/>
            <a:chOff x="5087394" y="2105219"/>
            <a:chExt cx="928090" cy="2231400"/>
          </a:xfrm>
        </p:grpSpPr>
        <p:cxnSp>
          <p:nvCxnSpPr>
            <p:cNvPr id="125" name="Google Shape;125;p16"/>
            <p:cNvCxnSpPr/>
            <p:nvPr/>
          </p:nvCxnSpPr>
          <p:spPr>
            <a:xfrm>
              <a:off x="5087394" y="2105219"/>
              <a:ext cx="0" cy="2231400"/>
            </a:xfrm>
            <a:prstGeom prst="straightConnector1">
              <a:avLst/>
            </a:prstGeom>
            <a:noFill/>
            <a:ln cap="flat" cmpd="sng" w="57150">
              <a:solidFill>
                <a:srgbClr val="0336FF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sp>
          <p:nvSpPr>
            <p:cNvPr id="126" name="Google Shape;126;p16"/>
            <p:cNvSpPr txBox="1"/>
            <p:nvPr/>
          </p:nvSpPr>
          <p:spPr>
            <a:xfrm rot="5400000">
              <a:off x="4553284" y="2774956"/>
              <a:ext cx="20934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cs" sz="2400">
                  <a:solidFill>
                    <a:srgbClr val="0336FF"/>
                  </a:solidFill>
                  <a:latin typeface="Calibri"/>
                  <a:ea typeface="Calibri"/>
                  <a:cs typeface="Calibri"/>
                  <a:sym typeface="Calibri"/>
                </a:rPr>
                <a:t>“Avenues” run North/South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239" y="1889204"/>
            <a:ext cx="23876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4197124" y="1355420"/>
            <a:ext cx="1415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move</a:t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4168306" y="2233427"/>
            <a:ext cx="264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turnLeft</a:t>
            </a:r>
            <a:endParaRPr sz="40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4179653" y="3171902"/>
            <a:ext cx="295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putBeeper</a:t>
            </a:r>
            <a:endParaRPr sz="40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4191000" y="4191000"/>
            <a:ext cx="3262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pickBeeper</a:t>
            </a:r>
            <a:endParaRPr sz="40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963" y="681038"/>
            <a:ext cx="3648075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875" y="3982075"/>
            <a:ext cx="33242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875" y="668650"/>
            <a:ext cx="25717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42392" cy="655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3253275" y="672750"/>
            <a:ext cx="5452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Multi-line comment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3403900" y="1907800"/>
            <a:ext cx="3273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Main function</a:t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3464150" y="2831550"/>
            <a:ext cx="334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Our function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3454100" y="3755325"/>
            <a:ext cx="3494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Single-line comment</a:t>
            </a:r>
            <a:endParaRPr/>
          </a:p>
        </p:txBody>
      </p:sp>
      <p:cxnSp>
        <p:nvCxnSpPr>
          <p:cNvPr id="156" name="Google Shape;156;p20"/>
          <p:cNvCxnSpPr>
            <a:stCxn id="155" idx="1"/>
          </p:cNvCxnSpPr>
          <p:nvPr/>
        </p:nvCxnSpPr>
        <p:spPr>
          <a:xfrm rot="10800000">
            <a:off x="1486100" y="3986325"/>
            <a:ext cx="19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6-20 at 10.52.43 AM.png" id="161" name="Google Shape;161;p21"/>
          <p:cNvPicPr preferRelativeResize="0"/>
          <p:nvPr/>
        </p:nvPicPr>
        <p:blipFill rotWithShape="1">
          <a:blip r:embed="rId3">
            <a:alphaModFix/>
          </a:blip>
          <a:srcRect b="0" l="0" r="61846" t="12549"/>
          <a:stretch/>
        </p:blipFill>
        <p:spPr>
          <a:xfrm>
            <a:off x="852559" y="1911637"/>
            <a:ext cx="3033339" cy="3898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6-20 at 10.52.43 AM.png"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38052" r="49524" t="12549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4233333" y="2002644"/>
            <a:ext cx="1778000" cy="85800"/>
          </a:xfrm>
          <a:custGeom>
            <a:rect b="b" l="l" r="r" t="t"/>
            <a:pathLst>
              <a:path extrusionOk="0" h="85800" w="17780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4233333" y="5705953"/>
            <a:ext cx="1778000" cy="85800"/>
          </a:xfrm>
          <a:custGeom>
            <a:rect b="b" l="l" r="r" t="t"/>
            <a:pathLst>
              <a:path extrusionOk="0" h="85800" w="17780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4868333" y="1399443"/>
            <a:ext cx="32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639950" y="405300"/>
            <a:ext cx="78498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900"/>
              <a:t>Fill a street with beepers in a world of any size. 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